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4" r:id="rId9"/>
    <p:sldId id="265" r:id="rId10"/>
    <p:sldId id="262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BB63C-4DB0-40D2-AB0F-553D2ED0FAB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BBF2B-F937-47AE-9981-B396223F8DD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files.obcesobe.cz/200000129-ed531ee4d5/loga%20komplet%20horizont&#225;ln&#237;%20barevn&#225;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86742" cy="535785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  <a:t>Projekt </a:t>
            </a:r>
            <a:r>
              <a:rPr lang="cs-CZ" sz="4900" b="1" dirty="0" err="1" smtClean="0">
                <a:solidFill>
                  <a:schemeClr val="accent5">
                    <a:lumMod val="50000"/>
                  </a:schemeClr>
                </a:solidFill>
              </a:rPr>
              <a:t>meziobecní</a:t>
            </a:r>
            <a: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  <a:t> spolupráce </a:t>
            </a:r>
            <a:b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700" b="1" dirty="0"/>
              <a:t>PROJEKT „SYSTÉMOVÁ PODPORA ROZVOJE MEZIOBECNÍ SPOLUPRÁCE V ČR V RÁMCI ÚZEMÍ SPRÁVNÍCH OBVODŮ OBCÍ S ROZŠÍŘENOU PŮSOBNOSTÍ</a:t>
            </a:r>
            <a:r>
              <a:rPr lang="cs-CZ" sz="2700" b="1" dirty="0" smtClean="0"/>
              <a:t>“</a:t>
            </a:r>
            <a:br>
              <a:rPr lang="cs-CZ" sz="2700" b="1" dirty="0" smtClean="0"/>
            </a:br>
            <a:r>
              <a:rPr lang="cs-CZ" sz="2700" dirty="0"/>
              <a:t/>
            </a:r>
            <a:br>
              <a:rPr lang="cs-CZ" sz="2700" dirty="0"/>
            </a:br>
            <a:r>
              <a:rPr lang="cs-CZ" sz="2700" b="1" dirty="0"/>
              <a:t>Registrační číslo projektu: </a:t>
            </a:r>
            <a:r>
              <a:rPr lang="cs-CZ" sz="2700" b="1" dirty="0" smtClean="0"/>
              <a:t>CZ.1.04/4.1.00/B8.00001</a:t>
            </a:r>
            <a:br>
              <a:rPr lang="cs-CZ" sz="2700" b="1" dirty="0" smtClean="0"/>
            </a:br>
            <a:r>
              <a:rPr lang="cs-CZ" sz="2700" b="1" dirty="0"/>
              <a:t/>
            </a:r>
            <a:br>
              <a:rPr lang="cs-CZ" sz="2700" b="1" dirty="0"/>
            </a:br>
            <a:r>
              <a:rPr lang="cs-CZ" sz="2700" b="1" dirty="0" smtClean="0"/>
              <a:t/>
            </a:r>
            <a:br>
              <a:rPr lang="cs-CZ" sz="2700" b="1" dirty="0" smtClean="0"/>
            </a:b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5786454"/>
            <a:ext cx="7572428" cy="714380"/>
          </a:xfrm>
        </p:spPr>
        <p:txBody>
          <a:bodyPr/>
          <a:lstStyle/>
          <a:p>
            <a:r>
              <a:rPr lang="cs-CZ" dirty="0" smtClean="0"/>
              <a:t>www.</a:t>
            </a:r>
            <a:r>
              <a:rPr lang="cs-CZ" dirty="0" err="1" smtClean="0"/>
              <a:t>obcesobe.cz</a:t>
            </a:r>
            <a:endParaRPr lang="cs-CZ" dirty="0"/>
          </a:p>
        </p:txBody>
      </p:sp>
      <p:pic>
        <p:nvPicPr>
          <p:cNvPr id="1026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714348" y="428604"/>
            <a:ext cx="7939684" cy="56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5403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071546"/>
            <a:ext cx="8429684" cy="55721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anketní  dotazník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rozhovor  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úkolem je zjistit názory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na bariéry v 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meziobecní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spolupráci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najít úspěšné i neúspěšné příklady spolupráce, zjistit potenciál pro vhodné oblasti spolupráce,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případě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také motivovat pro zapojení se do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projektu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endParaRPr lang="cs-CZ" dirty="0"/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8596" y="285728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65403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071546"/>
            <a:ext cx="8358246" cy="54292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pPr algn="ctr">
              <a:buNone/>
            </a:pPr>
            <a:r>
              <a:rPr lang="cs-CZ" sz="4800" dirty="0" smtClean="0">
                <a:solidFill>
                  <a:schemeClr val="accent5">
                    <a:lumMod val="50000"/>
                  </a:schemeClr>
                </a:solidFill>
              </a:rPr>
              <a:t>Děkuji za pozornost a doufáme, že projekt bude přínosem pro všechny obce na </a:t>
            </a:r>
            <a:r>
              <a:rPr lang="cs-CZ" sz="4800" dirty="0" err="1" smtClean="0">
                <a:solidFill>
                  <a:schemeClr val="accent5">
                    <a:lumMod val="50000"/>
                  </a:schemeClr>
                </a:solidFill>
              </a:rPr>
              <a:t>Přešticku</a:t>
            </a:r>
            <a:endParaRPr lang="cs-CZ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8596" y="285728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Veselý obličej 4"/>
          <p:cNvSpPr/>
          <p:nvPr/>
        </p:nvSpPr>
        <p:spPr>
          <a:xfrm>
            <a:off x="3857620" y="4357694"/>
            <a:ext cx="1643074" cy="171451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5403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357298"/>
            <a:ext cx="8429684" cy="5143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rgbClr val="002060"/>
                </a:solidFill>
              </a:rPr>
              <a:t>Nositel projektu -   Svaz měst obcí ČR ( SMO)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rgbClr val="002060"/>
                </a:solidFill>
              </a:rPr>
              <a:t>Smluvní partner projektu – Mikroregion Přešticko </a:t>
            </a:r>
          </a:p>
          <a:p>
            <a:pPr>
              <a:buFont typeface="Wingdings" pitchFamily="2" charset="2"/>
              <a:buChar char="ü"/>
            </a:pPr>
            <a:endParaRPr lang="cs-CZ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cs-CZ" b="1" dirty="0" smtClean="0">
                <a:solidFill>
                  <a:srgbClr val="002060"/>
                </a:solidFill>
              </a:rPr>
              <a:t>Cíl projektu </a:t>
            </a:r>
            <a:r>
              <a:rPr lang="cs-CZ" dirty="0" smtClean="0">
                <a:solidFill>
                  <a:srgbClr val="002060"/>
                </a:solidFill>
              </a:rPr>
              <a:t>- vytvořit </a:t>
            </a:r>
            <a:r>
              <a:rPr lang="cs-CZ" dirty="0">
                <a:solidFill>
                  <a:srgbClr val="002060"/>
                </a:solidFill>
              </a:rPr>
              <a:t>podmínky pro dlouhodobý rozvoj </a:t>
            </a:r>
            <a:r>
              <a:rPr lang="cs-CZ" dirty="0" err="1">
                <a:solidFill>
                  <a:srgbClr val="002060"/>
                </a:solidFill>
              </a:rPr>
              <a:t>meziobecní</a:t>
            </a:r>
            <a:r>
              <a:rPr lang="cs-CZ" dirty="0">
                <a:solidFill>
                  <a:srgbClr val="002060"/>
                </a:solidFill>
              </a:rPr>
              <a:t> spolupráce v ČR. </a:t>
            </a:r>
            <a:r>
              <a:rPr lang="cs-CZ" dirty="0" smtClean="0">
                <a:solidFill>
                  <a:srgbClr val="002060"/>
                </a:solidFill>
              </a:rPr>
              <a:t>Spojení </a:t>
            </a:r>
            <a:r>
              <a:rPr lang="cs-CZ" dirty="0">
                <a:solidFill>
                  <a:srgbClr val="002060"/>
                </a:solidFill>
              </a:rPr>
              <a:t>sil umožní zkvalitnit a zefektivnit veřejné služby, a tím získat pro obce a města další finanční prostředky pro jejich </a:t>
            </a:r>
            <a:r>
              <a:rPr lang="cs-CZ" dirty="0" smtClean="0">
                <a:solidFill>
                  <a:srgbClr val="002060"/>
                </a:solidFill>
              </a:rPr>
              <a:t>rozvoj.</a:t>
            </a: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00033" y="406952"/>
            <a:ext cx="8286809" cy="593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86808" cy="79690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2864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 smtClean="0">
                <a:solidFill>
                  <a:srgbClr val="002060"/>
                </a:solidFill>
              </a:rPr>
              <a:t>Možnosti  vzájemné spolupráce  </a:t>
            </a:r>
            <a:endParaRPr lang="cs-CZ" b="1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cs-CZ" dirty="0">
                <a:solidFill>
                  <a:srgbClr val="002060"/>
                </a:solidFill>
              </a:rPr>
              <a:t>z hlediska možné </a:t>
            </a:r>
            <a:r>
              <a:rPr lang="cs-CZ" b="1" dirty="0">
                <a:solidFill>
                  <a:srgbClr val="002060"/>
                </a:solidFill>
              </a:rPr>
              <a:t>finanční úspory </a:t>
            </a:r>
            <a:r>
              <a:rPr lang="cs-CZ" dirty="0">
                <a:solidFill>
                  <a:srgbClr val="002060"/>
                </a:solidFill>
              </a:rPr>
              <a:t>(např. společný nákup elektrické energie nebo plynu, společný nákup služeb na svoz a zpracování komunálního odpadu včetně společné administrace těchto činností</a:t>
            </a:r>
            <a:r>
              <a:rPr lang="cs-CZ" dirty="0" smtClean="0">
                <a:solidFill>
                  <a:srgbClr val="002060"/>
                </a:solidFill>
              </a:rPr>
              <a:t>...);</a:t>
            </a:r>
          </a:p>
          <a:p>
            <a:pPr lvl="0">
              <a:buFont typeface="Wingdings" pitchFamily="2" charset="2"/>
              <a:buChar char="ü"/>
            </a:pPr>
            <a:r>
              <a:rPr lang="cs-CZ" dirty="0" smtClean="0">
                <a:solidFill>
                  <a:srgbClr val="002060"/>
                </a:solidFill>
              </a:rPr>
              <a:t>z </a:t>
            </a:r>
            <a:r>
              <a:rPr lang="cs-CZ" dirty="0">
                <a:solidFill>
                  <a:srgbClr val="002060"/>
                </a:solidFill>
              </a:rPr>
              <a:t>hlediska </a:t>
            </a:r>
            <a:r>
              <a:rPr lang="cs-CZ" b="1" dirty="0">
                <a:solidFill>
                  <a:srgbClr val="002060"/>
                </a:solidFill>
              </a:rPr>
              <a:t>zkvalitňování výkonu veřejné správy </a:t>
            </a:r>
            <a:r>
              <a:rPr lang="cs-CZ" dirty="0">
                <a:solidFill>
                  <a:srgbClr val="002060"/>
                </a:solidFill>
              </a:rPr>
              <a:t>(společná administrace procesu zadávání veřejných zakázek, zajištění odborného zázemí v oblasti účetnictví nebo právních služeb, zajištění společné administrace výběru místních poplatků</a:t>
            </a:r>
            <a:r>
              <a:rPr lang="cs-CZ" dirty="0" smtClean="0">
                <a:solidFill>
                  <a:srgbClr val="002060"/>
                </a:solidFill>
              </a:rPr>
              <a:t>...);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rgbClr val="002060"/>
                </a:solidFill>
              </a:rPr>
              <a:t>z </a:t>
            </a:r>
            <a:r>
              <a:rPr lang="cs-CZ" dirty="0">
                <a:solidFill>
                  <a:srgbClr val="002060"/>
                </a:solidFill>
              </a:rPr>
              <a:t>hlediska </a:t>
            </a:r>
            <a:r>
              <a:rPr lang="cs-CZ" b="1" dirty="0" smtClean="0">
                <a:solidFill>
                  <a:srgbClr val="002060"/>
                </a:solidFill>
              </a:rPr>
              <a:t>zkvalitňování poskytovaných veřejných služeb </a:t>
            </a:r>
            <a:endParaRPr lang="cs-CZ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    (</a:t>
            </a:r>
            <a:r>
              <a:rPr lang="cs-CZ" dirty="0">
                <a:solidFill>
                  <a:srgbClr val="002060"/>
                </a:solidFill>
              </a:rPr>
              <a:t>společné </a:t>
            </a:r>
            <a:r>
              <a:rPr lang="cs-CZ" dirty="0" smtClean="0">
                <a:solidFill>
                  <a:srgbClr val="002060"/>
                </a:solidFill>
              </a:rPr>
              <a:t>zajištění </a:t>
            </a:r>
            <a:r>
              <a:rPr lang="cs-CZ" dirty="0">
                <a:solidFill>
                  <a:srgbClr val="002060"/>
                </a:solidFill>
              </a:rPr>
              <a:t>činností v oblasti cestovního ruchu, základního školství nebo sociálních služeb...).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00033" y="406952"/>
            <a:ext cx="8286809" cy="593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2547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5007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2400" b="1" dirty="0">
                <a:solidFill>
                  <a:srgbClr val="002060"/>
                </a:solidFill>
              </a:rPr>
              <a:t>Úkolem </a:t>
            </a:r>
            <a:r>
              <a:rPr lang="cs-CZ" sz="2400" b="1" dirty="0" smtClean="0">
                <a:solidFill>
                  <a:srgbClr val="002060"/>
                </a:solidFill>
              </a:rPr>
              <a:t>projektu </a:t>
            </a:r>
            <a:r>
              <a:rPr lang="cs-CZ" sz="2400" dirty="0" smtClean="0">
                <a:solidFill>
                  <a:srgbClr val="002060"/>
                </a:solidFill>
              </a:rPr>
              <a:t>je zpracovat podrobné </a:t>
            </a:r>
            <a:r>
              <a:rPr lang="cs-CZ" sz="2400" dirty="0">
                <a:solidFill>
                  <a:srgbClr val="002060"/>
                </a:solidFill>
              </a:rPr>
              <a:t>analýzy vybraných oblastí </a:t>
            </a:r>
            <a:endParaRPr lang="cs-CZ" sz="2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sz="2400" dirty="0" smtClean="0">
                <a:solidFill>
                  <a:srgbClr val="002060"/>
                </a:solidFill>
              </a:rPr>
              <a:t>vhodných </a:t>
            </a:r>
            <a:r>
              <a:rPr lang="cs-CZ" sz="2400" dirty="0">
                <a:solidFill>
                  <a:srgbClr val="002060"/>
                </a:solidFill>
              </a:rPr>
              <a:t>k </a:t>
            </a:r>
            <a:r>
              <a:rPr lang="cs-CZ" sz="2400" dirty="0" err="1">
                <a:solidFill>
                  <a:srgbClr val="002060"/>
                </a:solidFill>
              </a:rPr>
              <a:t>meziobecní</a:t>
            </a:r>
            <a:r>
              <a:rPr lang="cs-CZ" sz="2400" dirty="0">
                <a:solidFill>
                  <a:srgbClr val="002060"/>
                </a:solidFill>
              </a:rPr>
              <a:t> spolupráci a navrhnout možná řešení </a:t>
            </a:r>
            <a:r>
              <a:rPr lang="cs-CZ" sz="2400" dirty="0" smtClean="0">
                <a:solidFill>
                  <a:srgbClr val="002060"/>
                </a:solidFill>
              </a:rPr>
              <a:t>ke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sz="2400" dirty="0" smtClean="0">
                <a:solidFill>
                  <a:srgbClr val="002060"/>
                </a:solidFill>
              </a:rPr>
              <a:t>zlepšení stávajícího stavu.  Vytvořit ucelený rozvojový </a:t>
            </a:r>
            <a:r>
              <a:rPr lang="cs-CZ" sz="2400" dirty="0">
                <a:solidFill>
                  <a:srgbClr val="002060"/>
                </a:solidFill>
              </a:rPr>
              <a:t>dokument </a:t>
            </a:r>
            <a:endParaRPr lang="cs-CZ" sz="2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sz="2400" dirty="0" smtClean="0">
                <a:solidFill>
                  <a:srgbClr val="002060"/>
                </a:solidFill>
              </a:rPr>
              <a:t>za ORP Přeštice. Dokumenty </a:t>
            </a:r>
            <a:r>
              <a:rPr lang="cs-CZ" sz="2400" dirty="0">
                <a:solidFill>
                  <a:srgbClr val="002060"/>
                </a:solidFill>
              </a:rPr>
              <a:t>budou sloužit jako podklad </a:t>
            </a:r>
            <a:r>
              <a:rPr lang="cs-CZ" sz="2400" dirty="0" smtClean="0">
                <a:solidFill>
                  <a:srgbClr val="002060"/>
                </a:solidFill>
              </a:rPr>
              <a:t>pro disku-</a:t>
            </a:r>
          </a:p>
          <a:p>
            <a:pPr>
              <a:buNone/>
            </a:pPr>
            <a:r>
              <a:rPr lang="cs-CZ" sz="2400" dirty="0" smtClean="0">
                <a:solidFill>
                  <a:srgbClr val="002060"/>
                </a:solidFill>
              </a:rPr>
              <a:t>se zástupci </a:t>
            </a:r>
            <a:r>
              <a:rPr lang="cs-CZ" sz="2400" dirty="0">
                <a:solidFill>
                  <a:srgbClr val="002060"/>
                </a:solidFill>
              </a:rPr>
              <a:t>obcí nad možnými variantami spolupráce. </a:t>
            </a:r>
            <a:endParaRPr lang="cs-CZ" sz="2400" dirty="0" smtClean="0">
              <a:solidFill>
                <a:srgbClr val="002060"/>
              </a:solidFill>
            </a:endParaRPr>
          </a:p>
          <a:p>
            <a:r>
              <a:rPr lang="cs-CZ" sz="2400" b="1" dirty="0" smtClean="0">
                <a:solidFill>
                  <a:srgbClr val="002060"/>
                </a:solidFill>
              </a:rPr>
              <a:t>základní </a:t>
            </a:r>
            <a:r>
              <a:rPr lang="cs-CZ" sz="2400" b="1" dirty="0">
                <a:solidFill>
                  <a:srgbClr val="002060"/>
                </a:solidFill>
              </a:rPr>
              <a:t>školství a předškolní vzdělávání</a:t>
            </a:r>
            <a:endParaRPr lang="cs-CZ" sz="2400" dirty="0">
              <a:solidFill>
                <a:srgbClr val="002060"/>
              </a:solidFill>
            </a:endParaRPr>
          </a:p>
          <a:p>
            <a:pPr lvl="0"/>
            <a:r>
              <a:rPr lang="cs-CZ" sz="2400" b="1" dirty="0">
                <a:solidFill>
                  <a:srgbClr val="002060"/>
                </a:solidFill>
              </a:rPr>
              <a:t>odpadové hospodářství</a:t>
            </a:r>
            <a:endParaRPr lang="cs-CZ" sz="2400" dirty="0">
              <a:solidFill>
                <a:srgbClr val="002060"/>
              </a:solidFill>
            </a:endParaRPr>
          </a:p>
          <a:p>
            <a:pPr lvl="0"/>
            <a:r>
              <a:rPr lang="cs-CZ" sz="2400" b="1" dirty="0">
                <a:solidFill>
                  <a:srgbClr val="002060"/>
                </a:solidFill>
              </a:rPr>
              <a:t>sociální služby</a:t>
            </a:r>
            <a:endParaRPr lang="cs-CZ" sz="2400" dirty="0">
              <a:solidFill>
                <a:srgbClr val="002060"/>
              </a:solidFill>
            </a:endParaRPr>
          </a:p>
          <a:p>
            <a:pPr lvl="0"/>
            <a:r>
              <a:rPr lang="cs-CZ" sz="2400" b="1" dirty="0">
                <a:solidFill>
                  <a:srgbClr val="002060"/>
                </a:solidFill>
              </a:rPr>
              <a:t>volitelné téma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smtClean="0">
                <a:solidFill>
                  <a:srgbClr val="002060"/>
                </a:solidFill>
              </a:rPr>
              <a:t>( např. úspora </a:t>
            </a:r>
            <a:r>
              <a:rPr lang="cs-CZ" sz="2400" dirty="0">
                <a:solidFill>
                  <a:srgbClr val="002060"/>
                </a:solidFill>
              </a:rPr>
              <a:t>vynaložených finančních prostředků při nákupu energií, spolupráce v oblasti veřejné dopravy, podpory cestovního ruchu, kultury, protipovodňová opatření, nakládání s vodou, servis samosprávám – veřejné soutěže, účetnictví, vzdělávání, zavádění standardů ...)</a:t>
            </a:r>
          </a:p>
          <a:p>
            <a:pPr>
              <a:buNone/>
            </a:pPr>
            <a:r>
              <a:rPr lang="cs-CZ" sz="2400" dirty="0">
                <a:solidFill>
                  <a:srgbClr val="002060"/>
                </a:solidFill>
              </a:rPr>
              <a:t> </a:t>
            </a: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00033" y="406952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72547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53578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cs-CZ" sz="2800" dirty="0" smtClean="0">
                <a:solidFill>
                  <a:srgbClr val="002060"/>
                </a:solidFill>
              </a:rPr>
              <a:t>Regionální koordinátor pro Plzeňský kraj 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Daniel León -  tel. </a:t>
            </a:r>
            <a:r>
              <a:rPr lang="cs-CZ" sz="2600" smtClean="0">
                <a:solidFill>
                  <a:srgbClr val="002060"/>
                </a:solidFill>
              </a:rPr>
              <a:t>:  </a:t>
            </a:r>
            <a:r>
              <a:rPr lang="cs-CZ" sz="2600" smtClean="0">
                <a:solidFill>
                  <a:srgbClr val="002060"/>
                </a:solidFill>
              </a:rPr>
              <a:t>730 894 918</a:t>
            </a:r>
          </a:p>
          <a:p>
            <a:pPr algn="just">
              <a:buNone/>
            </a:pPr>
            <a:r>
              <a:rPr lang="cs-CZ" sz="3000" b="1" dirty="0" smtClean="0">
                <a:solidFill>
                  <a:srgbClr val="002060"/>
                </a:solidFill>
              </a:rPr>
              <a:t>Realizační </a:t>
            </a:r>
            <a:r>
              <a:rPr lang="cs-CZ" sz="3000" b="1" dirty="0" smtClean="0">
                <a:solidFill>
                  <a:srgbClr val="002060"/>
                </a:solidFill>
              </a:rPr>
              <a:t>tým: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koordinátor projektu - Hana Bouchnerová , tel. 728 168 248 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pracovníci pro analýzu a strategii :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Martina Hanzlíková, tel. 725 883 296 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Tereza </a:t>
            </a:r>
            <a:r>
              <a:rPr lang="cs-CZ" sz="2600" dirty="0" err="1" smtClean="0">
                <a:solidFill>
                  <a:srgbClr val="002060"/>
                </a:solidFill>
              </a:rPr>
              <a:t>Eberlová</a:t>
            </a:r>
            <a:r>
              <a:rPr lang="cs-CZ" sz="2600" dirty="0" smtClean="0">
                <a:solidFill>
                  <a:srgbClr val="002060"/>
                </a:solidFill>
              </a:rPr>
              <a:t> , tel. 775 764 420 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Tomáš Svoboda, tel. 777 793 725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asistentky - Lenka Marková , tel. 607 178 084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Kateřina Hofmeisterová, tel. 723 245 311</a:t>
            </a: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odborník </a:t>
            </a:r>
            <a:r>
              <a:rPr lang="cs-CZ" sz="2600" dirty="0">
                <a:solidFill>
                  <a:srgbClr val="002060"/>
                </a:solidFill>
              </a:rPr>
              <a:t>na vybranou oblast (volitelné téma</a:t>
            </a:r>
            <a:r>
              <a:rPr lang="cs-CZ" sz="2600" dirty="0" smtClean="0">
                <a:solidFill>
                  <a:srgbClr val="002060"/>
                </a:solidFill>
              </a:rPr>
              <a:t>) - od 6/2014</a:t>
            </a:r>
          </a:p>
          <a:p>
            <a:pPr algn="just">
              <a:buNone/>
            </a:pPr>
            <a:endParaRPr lang="cs-CZ" sz="26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cs-CZ" sz="2600" dirty="0" smtClean="0">
                <a:solidFill>
                  <a:srgbClr val="002060"/>
                </a:solidFill>
              </a:rPr>
              <a:t>e-mail:</a:t>
            </a:r>
            <a:r>
              <a:rPr lang="cs-CZ" sz="2600" dirty="0" err="1" smtClean="0">
                <a:solidFill>
                  <a:srgbClr val="002060"/>
                </a:solidFill>
              </a:rPr>
              <a:t>presticko</a:t>
            </a:r>
            <a:r>
              <a:rPr lang="cs-CZ" sz="2600" dirty="0" smtClean="0">
                <a:solidFill>
                  <a:srgbClr val="002060"/>
                </a:solidFill>
              </a:rPr>
              <a:t>@</a:t>
            </a:r>
            <a:r>
              <a:rPr lang="cs-CZ" sz="2600" dirty="0" err="1" smtClean="0">
                <a:solidFill>
                  <a:srgbClr val="002060"/>
                </a:solidFill>
              </a:rPr>
              <a:t>mikroregion.net</a:t>
            </a:r>
            <a:r>
              <a:rPr lang="cs-CZ" sz="2600" dirty="0" smtClean="0">
                <a:solidFill>
                  <a:srgbClr val="002060"/>
                </a:solidFill>
              </a:rPr>
              <a:t> </a:t>
            </a:r>
            <a:endParaRPr lang="cs-CZ" sz="2600" dirty="0">
              <a:solidFill>
                <a:srgbClr val="002060"/>
              </a:solidFill>
            </a:endParaRP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00033" y="406952"/>
            <a:ext cx="8358247" cy="598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5403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071546"/>
            <a:ext cx="8572560" cy="55007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cs-CZ" sz="3400" dirty="0" smtClean="0">
                <a:solidFill>
                  <a:srgbClr val="002060"/>
                </a:solidFill>
              </a:rPr>
              <a:t>Zapojení silných osobností regionu,  které ponesou</a:t>
            </a:r>
          </a:p>
          <a:p>
            <a:pPr algn="just">
              <a:buNone/>
            </a:pPr>
            <a:r>
              <a:rPr lang="cs-CZ" sz="3400" dirty="0" smtClean="0">
                <a:solidFill>
                  <a:srgbClr val="002060"/>
                </a:solidFill>
              </a:rPr>
              <a:t> myšlenku </a:t>
            </a:r>
            <a:r>
              <a:rPr lang="cs-CZ" sz="3400" dirty="0" err="1" smtClean="0">
                <a:solidFill>
                  <a:srgbClr val="002060"/>
                </a:solidFill>
              </a:rPr>
              <a:t>meziobecní</a:t>
            </a:r>
            <a:r>
              <a:rPr lang="cs-CZ" sz="3400" dirty="0" smtClean="0">
                <a:solidFill>
                  <a:srgbClr val="002060"/>
                </a:solidFill>
              </a:rPr>
              <a:t> spolupráce ve svém správním</a:t>
            </a:r>
          </a:p>
          <a:p>
            <a:pPr algn="just">
              <a:buNone/>
            </a:pPr>
            <a:r>
              <a:rPr lang="cs-CZ" sz="3400" dirty="0" smtClean="0">
                <a:solidFill>
                  <a:srgbClr val="002060"/>
                </a:solidFill>
              </a:rPr>
              <a:t> území, kde  se tak budou podílet na úspěšnosti projektu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cs-CZ" sz="3400" b="1" dirty="0" smtClean="0">
                <a:solidFill>
                  <a:srgbClr val="C00000"/>
                </a:solidFill>
              </a:rPr>
              <a:t>Mgr. Antonín Kmoch </a:t>
            </a:r>
            <a:r>
              <a:rPr lang="cs-CZ" sz="3400" dirty="0" smtClean="0">
                <a:solidFill>
                  <a:srgbClr val="002060"/>
                </a:solidFill>
              </a:rPr>
              <a:t>– starosta Města Přeštice </a:t>
            </a:r>
          </a:p>
          <a:p>
            <a:pPr algn="just">
              <a:buNone/>
            </a:pPr>
            <a:r>
              <a:rPr lang="cs-CZ" sz="3400" b="1" dirty="0" smtClean="0">
                <a:solidFill>
                  <a:srgbClr val="C00000"/>
                </a:solidFill>
              </a:rPr>
              <a:t>Miroslava Vítková </a:t>
            </a:r>
            <a:r>
              <a:rPr lang="cs-CZ" sz="3400" dirty="0" smtClean="0">
                <a:solidFill>
                  <a:srgbClr val="002060"/>
                </a:solidFill>
              </a:rPr>
              <a:t>– starostka obce Soběkury </a:t>
            </a:r>
          </a:p>
          <a:p>
            <a:pPr algn="just">
              <a:buNone/>
            </a:pPr>
            <a:endParaRPr lang="cs-CZ" sz="34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cs-CZ" sz="3400" dirty="0" smtClean="0">
                <a:solidFill>
                  <a:srgbClr val="002060"/>
                </a:solidFill>
              </a:rPr>
              <a:t>Úkol </a:t>
            </a:r>
            <a:r>
              <a:rPr lang="cs-CZ" sz="3400" b="1" dirty="0" smtClean="0">
                <a:solidFill>
                  <a:srgbClr val="002060"/>
                </a:solidFill>
              </a:rPr>
              <a:t>motivujících starostů</a:t>
            </a:r>
            <a:r>
              <a:rPr lang="cs-CZ" sz="3400" dirty="0" smtClean="0">
                <a:solidFill>
                  <a:srgbClr val="002060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cs-CZ" sz="3400" dirty="0" smtClean="0">
                <a:solidFill>
                  <a:srgbClr val="002060"/>
                </a:solidFill>
              </a:rPr>
              <a:t>zajistit komunikaci mezi starosty a zastupiteli jednotlivých obcí při formování  </a:t>
            </a:r>
            <a:r>
              <a:rPr lang="cs-CZ" sz="3400" dirty="0" err="1" smtClean="0">
                <a:solidFill>
                  <a:srgbClr val="002060"/>
                </a:solidFill>
              </a:rPr>
              <a:t>meziobecní</a:t>
            </a:r>
            <a:r>
              <a:rPr lang="cs-CZ" sz="3400" dirty="0" smtClean="0">
                <a:solidFill>
                  <a:srgbClr val="002060"/>
                </a:solidFill>
              </a:rPr>
              <a:t> spolupráce </a:t>
            </a:r>
          </a:p>
          <a:p>
            <a:pPr algn="just">
              <a:buFontTx/>
              <a:buChar char="-"/>
            </a:pPr>
            <a:r>
              <a:rPr lang="cs-CZ" sz="3400" dirty="0" smtClean="0">
                <a:solidFill>
                  <a:srgbClr val="002060"/>
                </a:solidFill>
              </a:rPr>
              <a:t>iniciovat neformální </a:t>
            </a:r>
            <a:r>
              <a:rPr lang="cs-CZ" sz="3400" b="1" dirty="0" smtClean="0">
                <a:solidFill>
                  <a:srgbClr val="002060"/>
                </a:solidFill>
              </a:rPr>
              <a:t>Shromáždění starostů </a:t>
            </a:r>
          </a:p>
          <a:p>
            <a:pPr algn="just">
              <a:buFontTx/>
              <a:buChar char="-"/>
            </a:pPr>
            <a:r>
              <a:rPr lang="cs-CZ" sz="3400" dirty="0" smtClean="0">
                <a:solidFill>
                  <a:srgbClr val="002060"/>
                </a:solidFill>
              </a:rPr>
              <a:t>spolupracovat s realizačním týmem v území</a:t>
            </a:r>
          </a:p>
          <a:p>
            <a:pPr algn="just">
              <a:buFontTx/>
              <a:buChar char="-"/>
            </a:pPr>
            <a:r>
              <a:rPr lang="cs-CZ" sz="3400" dirty="0" smtClean="0">
                <a:solidFill>
                  <a:srgbClr val="002060"/>
                </a:solidFill>
              </a:rPr>
              <a:t> šířit informace o cílech projektu</a:t>
            </a:r>
          </a:p>
          <a:p>
            <a:pPr algn="just">
              <a:buFontTx/>
              <a:buChar char="-"/>
            </a:pPr>
            <a:r>
              <a:rPr lang="cs-CZ" sz="3400" dirty="0" smtClean="0">
                <a:solidFill>
                  <a:srgbClr val="002060"/>
                </a:solidFill>
              </a:rPr>
              <a:t>motivovat vedoucí představitele obcí k zapojení do projektu a k</a:t>
            </a:r>
          </a:p>
          <a:p>
            <a:pPr algn="just">
              <a:buNone/>
            </a:pPr>
            <a:r>
              <a:rPr lang="cs-CZ" sz="3400" dirty="0" smtClean="0">
                <a:solidFill>
                  <a:srgbClr val="002060"/>
                </a:solidFill>
              </a:rPr>
              <a:t>      podpoře rozvoje </a:t>
            </a:r>
            <a:r>
              <a:rPr lang="cs-CZ" sz="3400" dirty="0" err="1" smtClean="0">
                <a:solidFill>
                  <a:srgbClr val="002060"/>
                </a:solidFill>
              </a:rPr>
              <a:t>meziobecní</a:t>
            </a:r>
            <a:r>
              <a:rPr lang="cs-CZ" sz="3400" dirty="0" smtClean="0">
                <a:solidFill>
                  <a:srgbClr val="002060"/>
                </a:solidFill>
              </a:rPr>
              <a:t> spolupráce na úrovni území ORP. </a:t>
            </a:r>
            <a:endParaRPr lang="cs-CZ" sz="3400" dirty="0"/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8596" y="285728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72547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6"/>
            <a:ext cx="8186766" cy="54292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Realizace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projektu na celém území ČR  nutně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přinese i </a:t>
            </a: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podněty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pro legislativní úpravy, které bude prosazovat SMO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jednak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 oblasti financování – např. motivační prvky v rámci rozpočtového určení daní nebo při vyhlašování národních dotačních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titulů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podněty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 oblasti legislativy upravující jednotlivé oblasti spolupráce. 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bez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zpracovaných analýz a relevantních dokumentů nelze v současné době argumentovat jak směrem k národním dotačním zdrojům, tak ani těm z 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Evropy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zpracované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dokumenty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mohou být základem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pro přípravu integrovaných plánů rozvoje území ORP, což je jeden z možných nástrojů, zakotvený ve schválené Strategii regionálního rozvoje ČR.  </a:t>
            </a:r>
          </a:p>
          <a:p>
            <a:endParaRPr lang="cs-CZ" dirty="0"/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8596" y="285728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8259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000108"/>
            <a:ext cx="8572560" cy="56436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sz="3000" b="1" dirty="0" smtClean="0">
                <a:solidFill>
                  <a:schemeClr val="accent5">
                    <a:lumMod val="50000"/>
                  </a:schemeClr>
                </a:solidFill>
              </a:rPr>
              <a:t>Harmonogram činností: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10/2013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společná setkání a podepsání smlouvy se SMO 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11-12/2013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 :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sestavení realizačního týmu,  účast na mezinárodní konferenci v Praze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Účast na školících seminářích, Praha, Hradec Králové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Oslovení motivujících starostů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</a:rPr>
              <a:t>1-4/ 2014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sběr dat,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vyplnění dotazníku,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řízené rozhovory se starosty obcí 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účast starostů  při tvorbě  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swot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analýz </a:t>
            </a:r>
          </a:p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vypracování analýz v oblasti školství, odpadového hospodářství, sociálních službách </a:t>
            </a:r>
          </a:p>
          <a:p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8596" y="285728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72547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4292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cs-CZ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do  31.května  2014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- hotové analýzy za tři oblasti zaslat SMO</a:t>
            </a:r>
          </a:p>
          <a:p>
            <a:pPr>
              <a:buNone/>
            </a:pPr>
            <a:r>
              <a:rPr lang="cs-CZ" sz="2000" b="1" dirty="0" smtClean="0">
                <a:solidFill>
                  <a:srgbClr val="C00000"/>
                </a:solidFill>
              </a:rPr>
              <a:t>do  30.června  2014 </a:t>
            </a:r>
            <a:r>
              <a:rPr lang="cs-CZ" sz="2000" dirty="0" smtClean="0"/>
              <a:t>– </a:t>
            </a:r>
            <a:r>
              <a:rPr lang="cs-CZ" sz="2000" b="1" dirty="0" smtClean="0">
                <a:solidFill>
                  <a:srgbClr val="C00000"/>
                </a:solidFill>
              </a:rPr>
              <a:t>1.oficiální  společné shromáždění představitelů obcí </a:t>
            </a:r>
            <a:r>
              <a:rPr lang="cs-CZ" sz="2000" dirty="0" smtClean="0"/>
              <a:t>, na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kterém se představí  hotové analýzy a současně se zvolí čtvrté společné téma</a:t>
            </a:r>
          </a:p>
          <a:p>
            <a:pPr>
              <a:buNone/>
            </a:pP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do  30.září 2014 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- zapracujeme připomínky SMO a současně se zasíláme návrh       analýzy volitelného tématu</a:t>
            </a:r>
          </a:p>
          <a:p>
            <a:pPr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do  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20. prosince 2014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– smluvní partner zasílá SMO jednotný dokument, který obsahuje čtyři kompletní strategie</a:t>
            </a:r>
          </a:p>
          <a:p>
            <a:pPr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do 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28.února 2015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– SMO provede kontrolu dokumentu </a:t>
            </a:r>
          </a:p>
          <a:p>
            <a:pPr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do 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31.března 2015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– zapracování připomínek do dokumentu</a:t>
            </a:r>
          </a:p>
          <a:p>
            <a:pPr>
              <a:buNone/>
            </a:pPr>
            <a:r>
              <a:rPr lang="cs-CZ" sz="2000" dirty="0" smtClean="0">
                <a:solidFill>
                  <a:srgbClr val="C00000"/>
                </a:solidFill>
              </a:rPr>
              <a:t>do</a:t>
            </a:r>
            <a:r>
              <a:rPr lang="cs-CZ" sz="2000" dirty="0" smtClean="0"/>
              <a:t> </a:t>
            </a:r>
            <a:r>
              <a:rPr lang="cs-CZ" sz="2000" b="1" dirty="0" smtClean="0">
                <a:solidFill>
                  <a:srgbClr val="C00000"/>
                </a:solidFill>
              </a:rPr>
              <a:t>30. dubna 201</a:t>
            </a:r>
            <a:r>
              <a:rPr lang="cs-CZ" sz="2000" dirty="0" smtClean="0">
                <a:solidFill>
                  <a:srgbClr val="C00000"/>
                </a:solidFill>
              </a:rPr>
              <a:t>5 </a:t>
            </a:r>
            <a:r>
              <a:rPr lang="cs-CZ" sz="2000" dirty="0" smtClean="0"/>
              <a:t>– </a:t>
            </a:r>
            <a:r>
              <a:rPr lang="cs-CZ" sz="2000" b="1" dirty="0" smtClean="0">
                <a:solidFill>
                  <a:srgbClr val="C00000"/>
                </a:solidFill>
              </a:rPr>
              <a:t>II.  Oficiální shromáždění představitelů obcí  ORP Přeštice-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projednání a schválení  zpracovaného dokumentu za území a formy budoucí 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meziobecní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spolupráce </a:t>
            </a:r>
          </a:p>
          <a:p>
            <a:pPr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do 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31.května  2015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– dokončení individualizovaných právních podkladů pro 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meziobecní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 spolupráci dle odsouhlasené formy, </a:t>
            </a:r>
          </a:p>
          <a:p>
            <a:pPr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SMO  organizuje setkání zástupců jednotlivých smluvních partnerů </a:t>
            </a:r>
          </a:p>
          <a:p>
            <a:pPr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   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2" descr="http://files.obcesobe.cz/200000129-ed531ee4d5/loga%20komplet%20horizontální%20barevná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8596" y="285728"/>
            <a:ext cx="8286823" cy="59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585</Words>
  <Application>Microsoft Office PowerPoint</Application>
  <PresentationFormat>Předvádění na obrazovce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 Projekt meziobecní spolupráce   PROJEKT „SYSTÉMOVÁ PODPORA ROZVOJE MEZIOBECNÍ SPOLUPRÁCE V ČR V RÁMCI ÚZEMÍ SPRÁVNÍCH OBVODŮ OBCÍ S ROZŠÍŘENOU PŮSOBNOSTÍ“  Registrační číslo projektu: CZ.1.04/4.1.00/B8.00001     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meziobecní spolupráce   PROJEKT „SYSTÉMOVÁ PODPORA ROZVOJE MEZIOBECNÍ SPOLUPRÁCE V ČR V RÁMCI ÚZEMÍ SPRÁVNÍCH OBVODŮ OBCÍ S ROZŠÍŘENOU PŮSOBNOSTÍ“ Registrační číslo projektu: CZ.1.04/4.1.00/B8.00001  </dc:title>
  <dc:creator>Hanule</dc:creator>
  <cp:lastModifiedBy>Hanule</cp:lastModifiedBy>
  <cp:revision>48</cp:revision>
  <dcterms:created xsi:type="dcterms:W3CDTF">2014-02-10T16:38:04Z</dcterms:created>
  <dcterms:modified xsi:type="dcterms:W3CDTF">2014-02-12T20:15:49Z</dcterms:modified>
</cp:coreProperties>
</file>